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3" r:id="rId6"/>
    <p:sldId id="259" r:id="rId7"/>
    <p:sldId id="270" r:id="rId8"/>
    <p:sldId id="261" r:id="rId9"/>
    <p:sldId id="271" r:id="rId10"/>
    <p:sldId id="262" r:id="rId11"/>
    <p:sldId id="272" r:id="rId12"/>
    <p:sldId id="264" r:id="rId13"/>
    <p:sldId id="267" r:id="rId14"/>
    <p:sldId id="268" r:id="rId15"/>
    <p:sldId id="269" r:id="rId16"/>
    <p:sldId id="274" r:id="rId17"/>
    <p:sldId id="275" r:id="rId18"/>
    <p:sldId id="26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D405578-1FE8-4140-9F3D-4865CA8DF9F0}">
          <p14:sldIdLst>
            <p14:sldId id="256"/>
            <p14:sldId id="260"/>
            <p14:sldId id="257"/>
            <p14:sldId id="258"/>
            <p14:sldId id="263"/>
            <p14:sldId id="259"/>
            <p14:sldId id="270"/>
            <p14:sldId id="261"/>
            <p14:sldId id="271"/>
            <p14:sldId id="262"/>
            <p14:sldId id="272"/>
            <p14:sldId id="264"/>
            <p14:sldId id="267"/>
            <p14:sldId id="268"/>
            <p14:sldId id="269"/>
            <p14:sldId id="274"/>
            <p14:sldId id="275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63" autoAdjust="0"/>
    <p:restoredTop sz="94732" autoAdjust="0"/>
  </p:normalViewPr>
  <p:slideViewPr>
    <p:cSldViewPr>
      <p:cViewPr varScale="1">
        <p:scale>
          <a:sx n="114" d="100"/>
          <a:sy n="114" d="100"/>
        </p:scale>
        <p:origin x="-108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40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0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20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30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83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46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39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4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04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362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83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DC26C-BFEE-4CB7-A1F4-07C0168531C0}" type="datetimeFigureOut">
              <a:rPr lang="ru-RU" smtClean="0"/>
              <a:t>19.05.2014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F4E7-57D0-4F0D-A0DC-829264E8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15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Набросок </a:t>
            </a:r>
            <a:r>
              <a:rPr lang="ru-RU" dirty="0" smtClean="0"/>
              <a:t>реализации </a:t>
            </a:r>
            <a:r>
              <a:rPr lang="ru-RU" dirty="0" smtClean="0"/>
              <a:t>проекта </a:t>
            </a:r>
            <a:r>
              <a:rPr lang="ru-RU" dirty="0" smtClean="0"/>
              <a:t>1С </a:t>
            </a:r>
            <a:r>
              <a:rPr lang="ru-RU" dirty="0"/>
              <a:t>Д</a:t>
            </a:r>
            <a:r>
              <a:rPr lang="ru-RU" dirty="0" smtClean="0"/>
              <a:t>опуск </a:t>
            </a:r>
            <a:r>
              <a:rPr lang="ru-RU" dirty="0" smtClean="0"/>
              <a:t>для </a:t>
            </a:r>
            <a:r>
              <a:rPr lang="ru-RU" dirty="0" smtClean="0"/>
              <a:t>ОАО «АТС»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ИП Горошков П.П. 2014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747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4. Подсистема «Реестр в области регистрации»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Регистры сведений:</a:t>
            </a:r>
          </a:p>
          <a:p>
            <a:pPr lvl="1"/>
            <a:r>
              <a:rPr lang="ru-RU" dirty="0" err="1" smtClean="0"/>
              <a:t>ИерархияОбъектовВОбластиРегистрации</a:t>
            </a:r>
            <a:endParaRPr lang="ru-RU" dirty="0" smtClean="0"/>
          </a:p>
          <a:p>
            <a:pPr lvl="1"/>
            <a:r>
              <a:rPr lang="ru-RU" dirty="0" err="1" smtClean="0"/>
              <a:t>ЗначенияАтрибутовОбъектовВОбластиРегистрации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11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Реестр в области регистрации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8715457" cy="5904892"/>
          </a:xfrm>
        </p:spPr>
      </p:pic>
    </p:spTree>
    <p:extLst>
      <p:ext uri="{BB962C8B-B14F-4D97-AF65-F5344CB8AC3E}">
        <p14:creationId xmlns:p14="http://schemas.microsoft.com/office/powerpoint/2010/main" val="210471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Подходы к реализации некоторых групп требований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Историчность актуального реестра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Версионирование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Построение дерева реестра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История изменений </a:t>
            </a:r>
            <a:r>
              <a:rPr lang="ru-RU" dirty="0"/>
              <a:t>«Последняя версия» и «По операциям</a:t>
            </a:r>
            <a:r>
              <a:rPr lang="ru-RU" dirty="0" smtClean="0"/>
              <a:t>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Проверка и контроль данных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Обмен данными между 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19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/>
              <a:t>1. Историчность актуального реестра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Достигается с помощью хранения </a:t>
            </a:r>
            <a:r>
              <a:rPr lang="ru-RU" sz="2000" dirty="0" smtClean="0"/>
              <a:t>текущего состояния </a:t>
            </a:r>
            <a:r>
              <a:rPr lang="ru-RU" sz="2000" dirty="0"/>
              <a:t>объектов и атрибутов в периодических регистрах сведений.</a:t>
            </a:r>
          </a:p>
          <a:p>
            <a:r>
              <a:rPr lang="ru-RU" sz="2000" dirty="0"/>
              <a:t>Структура регистра «</a:t>
            </a:r>
            <a:r>
              <a:rPr lang="ru-RU" sz="2000" dirty="0" err="1"/>
              <a:t>ЗначенияАтрибутовОбъектовАктуальногоРеестра</a:t>
            </a:r>
            <a:r>
              <a:rPr lang="ru-RU" sz="2000" dirty="0"/>
              <a:t>»:</a:t>
            </a:r>
          </a:p>
          <a:p>
            <a:pPr marL="457200" lvl="1" indent="0">
              <a:buNone/>
            </a:pPr>
            <a:r>
              <a:rPr lang="ru-RU" sz="1600" dirty="0"/>
              <a:t>Измерения:</a:t>
            </a:r>
          </a:p>
          <a:p>
            <a:pPr marL="457200" lvl="1" indent="0">
              <a:buNone/>
            </a:pPr>
            <a:r>
              <a:rPr lang="ru-RU" sz="1600" dirty="0"/>
              <a:t>	Период (день) – дата регистрации </a:t>
            </a:r>
            <a:r>
              <a:rPr lang="ru-RU" sz="1600" dirty="0" smtClean="0"/>
              <a:t>факта (либо начало интервала, либо конец 	интервала + 1 день)</a:t>
            </a:r>
            <a:endParaRPr lang="ru-RU" sz="1600" dirty="0"/>
          </a:p>
          <a:p>
            <a:pPr marL="457200" lvl="1" indent="0">
              <a:buNone/>
            </a:pPr>
            <a:r>
              <a:rPr lang="ru-RU" sz="1600" dirty="0"/>
              <a:t>	Объект</a:t>
            </a:r>
          </a:p>
          <a:p>
            <a:pPr marL="457200" lvl="1" indent="0">
              <a:buNone/>
            </a:pPr>
            <a:r>
              <a:rPr lang="ru-RU" sz="1600" dirty="0"/>
              <a:t>	Атрибут</a:t>
            </a:r>
          </a:p>
          <a:p>
            <a:pPr marL="457200" lvl="1" indent="0">
              <a:buNone/>
            </a:pPr>
            <a:r>
              <a:rPr lang="ru-RU" sz="1600" dirty="0"/>
              <a:t>Ресурсы:</a:t>
            </a:r>
          </a:p>
          <a:p>
            <a:pPr marL="457200" lvl="1" indent="0">
              <a:buNone/>
            </a:pPr>
            <a:r>
              <a:rPr lang="ru-RU" sz="1600" dirty="0"/>
              <a:t>	Значение (либо значение атрибута, либо указание на то, что атрибут </a:t>
            </a:r>
            <a:r>
              <a:rPr lang="ru-RU" sz="1600" dirty="0" err="1"/>
              <a:t>незаполнен</a:t>
            </a:r>
            <a:r>
              <a:rPr lang="ru-RU" sz="1600" dirty="0"/>
              <a:t>)</a:t>
            </a:r>
          </a:p>
          <a:p>
            <a:pPr marL="457200" lvl="1" indent="0">
              <a:buNone/>
            </a:pPr>
            <a:r>
              <a:rPr lang="ru-RU" sz="1600" dirty="0"/>
              <a:t>	</a:t>
            </a:r>
            <a:r>
              <a:rPr lang="ru-RU" sz="1600" dirty="0" err="1"/>
              <a:t>НачалоДействия</a:t>
            </a:r>
            <a:r>
              <a:rPr lang="ru-RU" sz="1600" dirty="0"/>
              <a:t> (день)</a:t>
            </a:r>
          </a:p>
          <a:p>
            <a:pPr marL="457200" lvl="1" indent="0">
              <a:buNone/>
            </a:pPr>
            <a:r>
              <a:rPr lang="ru-RU" sz="1600" dirty="0"/>
              <a:t>	</a:t>
            </a:r>
            <a:r>
              <a:rPr lang="ru-RU" sz="1600" dirty="0" err="1"/>
              <a:t>КонецДействия</a:t>
            </a:r>
            <a:r>
              <a:rPr lang="ru-RU" sz="1600" dirty="0"/>
              <a:t> (день)</a:t>
            </a:r>
          </a:p>
          <a:p>
            <a:pPr marL="457200" lvl="1" indent="0">
              <a:buNone/>
            </a:pPr>
            <a:r>
              <a:rPr lang="ru-RU" sz="1600" dirty="0"/>
              <a:t>	</a:t>
            </a:r>
            <a:r>
              <a:rPr lang="ru-RU" sz="1600" dirty="0" err="1"/>
              <a:t>ДатаВнесения</a:t>
            </a:r>
            <a:r>
              <a:rPr lang="ru-RU" sz="1600" dirty="0"/>
              <a:t> (до секунды)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4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Версионирование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Для </a:t>
            </a:r>
            <a:r>
              <a:rPr lang="ru-RU" sz="2000" dirty="0" err="1" smtClean="0"/>
              <a:t>версионирования</a:t>
            </a:r>
            <a:r>
              <a:rPr lang="ru-RU" sz="2000" dirty="0" smtClean="0"/>
              <a:t> статических справочников предлагается использовать БСП</a:t>
            </a:r>
          </a:p>
          <a:p>
            <a:r>
              <a:rPr lang="ru-RU" sz="2000" dirty="0" smtClean="0"/>
              <a:t>Любая версия содержит информацию об авторе изменений (или обмене) , дату и время изменения и ссылку на основание (ссылка на документ, бизнес-процесс, задачу)</a:t>
            </a:r>
          </a:p>
          <a:p>
            <a:r>
              <a:rPr lang="ru-RU" sz="2000" dirty="0"/>
              <a:t>Версии объектов и атрибутов хранятся независимо </a:t>
            </a:r>
            <a:r>
              <a:rPr lang="ru-RU" sz="2000" dirty="0" smtClean="0"/>
              <a:t>для </a:t>
            </a:r>
            <a:r>
              <a:rPr lang="ru-RU" sz="2000" dirty="0"/>
              <a:t>актуального реестра и областей </a:t>
            </a:r>
            <a:r>
              <a:rPr lang="ru-RU" sz="2000" dirty="0" smtClean="0"/>
              <a:t>регистрации</a:t>
            </a:r>
          </a:p>
          <a:p>
            <a:r>
              <a:rPr lang="ru-RU" sz="2000" dirty="0" smtClean="0"/>
              <a:t>Версии объектов и атрибутов актуального реестра хранят информацию об интервале действия версии.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4801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3. Построение дерева реестра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Дерево актуального реестра – строится по одному периодическому регистру сведений. </a:t>
            </a:r>
            <a:r>
              <a:rPr lang="en-US" sz="2000" dirty="0" smtClean="0"/>
              <a:t> </a:t>
            </a:r>
            <a:r>
              <a:rPr lang="ru-RU" sz="2000" dirty="0" smtClean="0"/>
              <a:t>Запрос в 1С выглядит следующим образом:</a:t>
            </a:r>
          </a:p>
          <a:p>
            <a:pPr marL="0" indent="0">
              <a:buNone/>
            </a:pPr>
            <a:r>
              <a:rPr lang="ru-RU" sz="1100" dirty="0"/>
              <a:t> </a:t>
            </a:r>
            <a:r>
              <a:rPr lang="ru-RU" sz="1100" dirty="0" smtClean="0"/>
              <a:t>         ВЫБРАТЬ</a:t>
            </a:r>
          </a:p>
          <a:p>
            <a:pPr marL="0" indent="0">
              <a:buNone/>
            </a:pPr>
            <a:r>
              <a:rPr lang="ru-RU" sz="1100" dirty="0" smtClean="0"/>
              <a:t>	</a:t>
            </a:r>
            <a:r>
              <a:rPr lang="ru-RU" sz="1100" dirty="0" err="1" smtClean="0"/>
              <a:t>ИерархияОбъектовАктуальногоРеестраСрезПоследних.Объект</a:t>
            </a:r>
            <a:r>
              <a:rPr lang="ru-RU" sz="1100" dirty="0" smtClean="0"/>
              <a:t>,</a:t>
            </a:r>
          </a:p>
          <a:p>
            <a:pPr marL="0" indent="0">
              <a:buNone/>
            </a:pPr>
            <a:r>
              <a:rPr lang="ru-RU" sz="1100" dirty="0" smtClean="0"/>
              <a:t>	</a:t>
            </a:r>
            <a:r>
              <a:rPr lang="ru-RU" sz="1100" dirty="0" err="1" smtClean="0"/>
              <a:t>ИерархияОбъектовАктуальногоРеестраСрезПоследних.Родитель</a:t>
            </a:r>
            <a:r>
              <a:rPr lang="ru-RU" sz="1100" dirty="0" smtClean="0"/>
              <a:t>,</a:t>
            </a:r>
          </a:p>
          <a:p>
            <a:pPr marL="0" indent="0">
              <a:buNone/>
            </a:pPr>
            <a:r>
              <a:rPr lang="ru-RU" sz="1100" dirty="0" smtClean="0"/>
              <a:t>	</a:t>
            </a:r>
            <a:r>
              <a:rPr lang="ru-RU" sz="1100" dirty="0" err="1" smtClean="0"/>
              <a:t>ИерархияОбъектовАктуальногоРеестраСрезПоследних.НачалоДействия</a:t>
            </a:r>
            <a:r>
              <a:rPr lang="ru-RU" sz="1100" dirty="0" smtClean="0"/>
              <a:t>,</a:t>
            </a:r>
          </a:p>
          <a:p>
            <a:pPr marL="0" indent="0">
              <a:buNone/>
            </a:pPr>
            <a:r>
              <a:rPr lang="ru-RU" sz="1100" dirty="0" smtClean="0"/>
              <a:t>	</a:t>
            </a:r>
            <a:r>
              <a:rPr lang="ru-RU" sz="1100" dirty="0" err="1" smtClean="0"/>
              <a:t>ИерархияОбъектовАктуальногоРеестраСрезПоследних.КонецДействия</a:t>
            </a:r>
            <a:endParaRPr lang="ru-RU" sz="1100" dirty="0" smtClean="0"/>
          </a:p>
          <a:p>
            <a:pPr marL="0" indent="0">
              <a:buNone/>
            </a:pPr>
            <a:r>
              <a:rPr lang="ru-RU" sz="1100" dirty="0" smtClean="0"/>
              <a:t>          ИЗ</a:t>
            </a:r>
          </a:p>
          <a:p>
            <a:pPr marL="0" indent="0">
              <a:buNone/>
            </a:pPr>
            <a:r>
              <a:rPr lang="ru-RU" sz="1100" dirty="0" smtClean="0"/>
              <a:t>	РегистрСведений.ИерархияОбъектовАктуальногоРеестра.СрезПоследних(&amp;</a:t>
            </a:r>
            <a:r>
              <a:rPr lang="ru-RU" sz="1100" dirty="0" err="1" smtClean="0"/>
              <a:t>НаДату</a:t>
            </a:r>
            <a:r>
              <a:rPr lang="ru-RU" sz="1100" dirty="0" smtClean="0"/>
              <a:t>, </a:t>
            </a:r>
            <a:r>
              <a:rPr lang="ru-RU" sz="1100" dirty="0" err="1" smtClean="0"/>
              <a:t>ВидРеестра</a:t>
            </a:r>
            <a:r>
              <a:rPr lang="ru-RU" sz="1100" dirty="0" smtClean="0"/>
              <a:t> = &amp;</a:t>
            </a:r>
            <a:r>
              <a:rPr lang="ru-RU" sz="1100" dirty="0" err="1" smtClean="0"/>
              <a:t>ВидРеестра</a:t>
            </a:r>
            <a:r>
              <a:rPr lang="ru-RU" sz="1100" dirty="0" smtClean="0"/>
              <a:t>) КАК           </a:t>
            </a:r>
            <a:r>
              <a:rPr lang="ru-RU" sz="1100" dirty="0" err="1" smtClean="0"/>
              <a:t>ИерархияОбъектовАктуальногоРеестраСрезПоследних</a:t>
            </a:r>
            <a:endParaRPr lang="ru-RU" sz="1100" dirty="0" smtClean="0"/>
          </a:p>
          <a:p>
            <a:pPr marL="0" indent="0">
              <a:buNone/>
            </a:pPr>
            <a:r>
              <a:rPr lang="ru-RU" sz="1100" dirty="0" smtClean="0"/>
              <a:t>             ГДЕ</a:t>
            </a:r>
          </a:p>
          <a:p>
            <a:pPr marL="0" indent="0">
              <a:buNone/>
            </a:pPr>
            <a:r>
              <a:rPr lang="ru-RU" sz="1100" dirty="0" smtClean="0"/>
              <a:t>	</a:t>
            </a:r>
            <a:r>
              <a:rPr lang="ru-RU" sz="1100" dirty="0" err="1" smtClean="0"/>
              <a:t>ИерархияОбъектовАктуальногоРеестраСрезПоследних.Родитель</a:t>
            </a:r>
            <a:r>
              <a:rPr lang="ru-RU" sz="1100" dirty="0" smtClean="0"/>
              <a:t> &lt;&gt; &amp;</a:t>
            </a:r>
            <a:r>
              <a:rPr lang="ru-RU" sz="1100" dirty="0" err="1" smtClean="0"/>
              <a:t>ЗначениеNULL</a:t>
            </a:r>
            <a:endParaRPr lang="ru-RU" sz="1100" dirty="0" smtClean="0"/>
          </a:p>
          <a:p>
            <a:r>
              <a:rPr lang="ru-RU" sz="2000" dirty="0" smtClean="0"/>
              <a:t>Запрос к изменениям в области регистрации выглядит следующим образом:</a:t>
            </a:r>
          </a:p>
          <a:p>
            <a:pPr marL="0" indent="0">
              <a:buNone/>
            </a:pPr>
            <a:r>
              <a:rPr lang="ru-RU" sz="1200" dirty="0" smtClean="0"/>
              <a:t>           ВЫБРАТЬ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200" dirty="0" err="1"/>
              <a:t>ИерархияОбъектовВОбластиРегистрации.Объект</a:t>
            </a:r>
            <a:r>
              <a:rPr lang="ru-RU" sz="1200" dirty="0"/>
              <a:t>,</a:t>
            </a:r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200" dirty="0" err="1"/>
              <a:t>ИерархияОбъектовВОбластиРегистрации.Родитель</a:t>
            </a:r>
            <a:endParaRPr lang="ru-RU" sz="1200" dirty="0"/>
          </a:p>
          <a:p>
            <a:pPr marL="0" indent="0">
              <a:buNone/>
            </a:pPr>
            <a:r>
              <a:rPr lang="ru-RU" sz="1200" dirty="0" smtClean="0"/>
              <a:t>            ИЗ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200" dirty="0" err="1"/>
              <a:t>РегистрСведений.ИерархияОбъектовВОбластиРегистрации</a:t>
            </a:r>
            <a:r>
              <a:rPr lang="ru-RU" sz="1200" dirty="0"/>
              <a:t> КАК </a:t>
            </a:r>
            <a:r>
              <a:rPr lang="ru-RU" sz="1200" dirty="0" err="1"/>
              <a:t>ИерархияОбъектовВОбластиРегистрации</a:t>
            </a:r>
            <a:endParaRPr lang="ru-RU" sz="1200" dirty="0"/>
          </a:p>
          <a:p>
            <a:pPr marL="0" indent="0">
              <a:buNone/>
            </a:pPr>
            <a:r>
              <a:rPr lang="ru-RU" sz="1200" dirty="0" smtClean="0"/>
              <a:t>            ГДЕ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200" dirty="0" err="1"/>
              <a:t>ИерархияОбъектовВОбластиРегистрации.ВидРеестра</a:t>
            </a:r>
            <a:r>
              <a:rPr lang="ru-RU" sz="1200" dirty="0"/>
              <a:t> = &amp;</a:t>
            </a:r>
            <a:r>
              <a:rPr lang="ru-RU" sz="1200" dirty="0" err="1"/>
              <a:t>ВидРеестра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	И </a:t>
            </a:r>
            <a:r>
              <a:rPr lang="ru-RU" sz="1200" dirty="0" err="1"/>
              <a:t>ИерархияОбъектовВОбластиРегистрации.ОбластьРегистрации</a:t>
            </a:r>
            <a:r>
              <a:rPr lang="ru-RU" sz="1200" dirty="0"/>
              <a:t> = &amp;</a:t>
            </a:r>
            <a:r>
              <a:rPr lang="ru-RU" sz="1200" dirty="0" err="1"/>
              <a:t>ОбластьРегистрации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	И НЕ </a:t>
            </a:r>
            <a:r>
              <a:rPr lang="ru-RU" sz="1200" dirty="0" err="1"/>
              <a:t>ИерархияОбъектовВОбластиРегистрации.Актуализировано</a:t>
            </a:r>
            <a:endParaRPr lang="ru-RU" sz="12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772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514350" indent="-514350"/>
            <a:r>
              <a:rPr lang="ru-RU" dirty="0" smtClean="0"/>
              <a:t>4. </a:t>
            </a:r>
            <a:r>
              <a:rPr lang="ru-RU" dirty="0"/>
              <a:t>История изменений «Последняя версия» и «По операциям»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История изменений «последняя версия» атрибутов объекта получаются по регистрам  </a:t>
            </a:r>
            <a:r>
              <a:rPr lang="ru-RU" sz="2000" dirty="0" err="1" smtClean="0"/>
              <a:t>ЗначенияАтрибутовОбъектовАктуальногоРеестра</a:t>
            </a:r>
            <a:r>
              <a:rPr lang="ru-RU" sz="2000" dirty="0" smtClean="0"/>
              <a:t> и </a:t>
            </a:r>
            <a:r>
              <a:rPr lang="ru-RU" sz="2000" dirty="0" err="1" smtClean="0"/>
              <a:t>ЗначенияАтрибутовОбъектовВОбластиРегистрации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История изменений «по операциям»  атрибутов объекта получается из регистров сведений </a:t>
            </a:r>
            <a:r>
              <a:rPr lang="ru-RU" sz="2000" dirty="0" err="1" smtClean="0"/>
              <a:t>ВерсииАтрибутовАктуальногоРеестра</a:t>
            </a:r>
            <a:r>
              <a:rPr lang="ru-RU" sz="2000" dirty="0" smtClean="0"/>
              <a:t> и </a:t>
            </a:r>
            <a:r>
              <a:rPr lang="ru-RU" sz="2000" dirty="0" err="1" smtClean="0"/>
              <a:t>ВерсииАтрибутовРеестраВОбластиРегистрации</a:t>
            </a:r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6516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5. Проверка и контроль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Используя справочник «</a:t>
            </a:r>
            <a:r>
              <a:rPr lang="ru-RU" sz="2000" dirty="0" err="1" smtClean="0"/>
              <a:t>СтруктураОбъектовРеестра</a:t>
            </a:r>
            <a:r>
              <a:rPr lang="ru-RU" sz="2000" dirty="0" smtClean="0"/>
              <a:t>» задаются условия на проверку обязательного заполнения атрибутов для различных видов объектов.  </a:t>
            </a:r>
          </a:p>
          <a:p>
            <a:r>
              <a:rPr lang="ru-RU" sz="2000" dirty="0" smtClean="0"/>
              <a:t>В соответствующих регистрах сведений выполняем контроль в предопределенных процедурах «</a:t>
            </a:r>
            <a:r>
              <a:rPr lang="ru-RU" sz="2000" dirty="0" err="1" smtClean="0"/>
              <a:t>ОбработкаПроверкиЗаполнения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9850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6</a:t>
            </a:r>
            <a:r>
              <a:rPr lang="ru-RU" dirty="0" smtClean="0"/>
              <a:t>. Обмен данными между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Использовать планы обмена для регистрации изменений и протоколирования номеров полученных и отправленных сообщений между ИС</a:t>
            </a:r>
          </a:p>
        </p:txBody>
      </p:sp>
    </p:spTree>
    <p:extLst>
      <p:ext uri="{BB962C8B-B14F-4D97-AF65-F5344CB8AC3E}">
        <p14:creationId xmlns:p14="http://schemas.microsoft.com/office/powerpoint/2010/main" val="507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Структура документа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Структуры данных подсистем </a:t>
            </a:r>
            <a:r>
              <a:rPr lang="ru-RU" dirty="0" smtClean="0"/>
              <a:t>для 1С </a:t>
            </a:r>
            <a:r>
              <a:rPr lang="ru-RU" dirty="0" smtClean="0"/>
              <a:t>Допуск</a:t>
            </a:r>
          </a:p>
          <a:p>
            <a:r>
              <a:rPr lang="ru-RU" dirty="0" smtClean="0"/>
              <a:t>Подходы к реализации некоторых групп </a:t>
            </a:r>
            <a:r>
              <a:rPr lang="ru-RU" dirty="0" smtClean="0"/>
              <a:t>требований технического задания на платформе 1С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8689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Перечень подсистем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НСИ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</a:t>
            </a:r>
            <a:r>
              <a:rPr lang="ru-RU" dirty="0" smtClean="0"/>
              <a:t>ерсии </a:t>
            </a:r>
            <a:r>
              <a:rPr lang="ru-RU" dirty="0" smtClean="0"/>
              <a:t>объектов и атрибутов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Актуальный реестр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Реестр в области </a:t>
            </a:r>
            <a:r>
              <a:rPr lang="ru-RU" dirty="0" smtClean="0"/>
              <a:t>регистрации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06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1. Подсистема «НСИ»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dirty="0" smtClean="0"/>
          </a:p>
          <a:p>
            <a:r>
              <a:rPr lang="ru-RU" dirty="0" smtClean="0"/>
              <a:t>Справочники:</a:t>
            </a:r>
          </a:p>
          <a:p>
            <a:pPr lvl="1"/>
            <a:r>
              <a:rPr lang="ru-RU" dirty="0" err="1" smtClean="0"/>
              <a:t>ОбъектыРеестра</a:t>
            </a:r>
            <a:endParaRPr lang="ru-RU" dirty="0" smtClean="0"/>
          </a:p>
          <a:p>
            <a:pPr lvl="1"/>
            <a:r>
              <a:rPr lang="ru-RU" dirty="0" err="1" smtClean="0"/>
              <a:t>СтруктураОбъектовРеестра</a:t>
            </a:r>
            <a:endParaRPr lang="ru-RU" dirty="0" smtClean="0"/>
          </a:p>
          <a:p>
            <a:r>
              <a:rPr lang="ru-RU" dirty="0" smtClean="0"/>
              <a:t>План видов характеристик:</a:t>
            </a:r>
          </a:p>
          <a:p>
            <a:pPr lvl="1"/>
            <a:r>
              <a:rPr lang="ru-RU" dirty="0" err="1" smtClean="0"/>
              <a:t>АтрибутыОбъектовРеестра</a:t>
            </a:r>
            <a:endParaRPr lang="ru-RU" dirty="0" smtClean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0034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Справочники НСИ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634201" cy="5734038"/>
          </a:xfrm>
        </p:spPr>
      </p:pic>
    </p:spTree>
    <p:extLst>
      <p:ext uri="{BB962C8B-B14F-4D97-AF65-F5344CB8AC3E}">
        <p14:creationId xmlns:p14="http://schemas.microsoft.com/office/powerpoint/2010/main" val="153855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ru-RU" dirty="0" smtClean="0"/>
              <a:t>. Подсистема</a:t>
            </a:r>
            <a:r>
              <a:rPr lang="en-US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Версионирование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000" dirty="0" smtClean="0"/>
          </a:p>
          <a:p>
            <a:r>
              <a:rPr lang="ru-RU" dirty="0" smtClean="0"/>
              <a:t>Регистры </a:t>
            </a:r>
            <a:r>
              <a:rPr lang="ru-RU" dirty="0" smtClean="0"/>
              <a:t>сведений:</a:t>
            </a:r>
          </a:p>
          <a:p>
            <a:pPr lvl="1"/>
            <a:r>
              <a:rPr lang="ru-RU" dirty="0" err="1" smtClean="0"/>
              <a:t>ВерсииОбъектовАктуальногоРеестра</a:t>
            </a:r>
            <a:endParaRPr lang="ru-RU" dirty="0" smtClean="0"/>
          </a:p>
          <a:p>
            <a:pPr lvl="1"/>
            <a:r>
              <a:rPr lang="ru-RU" dirty="0" err="1" smtClean="0"/>
              <a:t>ВерсииАтрибутовАктуальногоРеестра</a:t>
            </a:r>
            <a:endParaRPr lang="ru-RU" dirty="0" smtClean="0"/>
          </a:p>
          <a:p>
            <a:pPr lvl="1"/>
            <a:r>
              <a:rPr lang="ru-RU" dirty="0" err="1" smtClean="0"/>
              <a:t>ВерсииОбъектовРеестраВОбластиРегистрации</a:t>
            </a:r>
            <a:endParaRPr lang="ru-RU" dirty="0" smtClean="0"/>
          </a:p>
          <a:p>
            <a:pPr lvl="1"/>
            <a:r>
              <a:rPr lang="ru-RU" dirty="0" err="1" smtClean="0"/>
              <a:t>ВерсииАтрибутовРеестраВОбластиРегистрации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57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Версионирование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80728"/>
            <a:ext cx="8915790" cy="5364532"/>
          </a:xfrm>
        </p:spPr>
      </p:pic>
    </p:spTree>
    <p:extLst>
      <p:ext uri="{BB962C8B-B14F-4D97-AF65-F5344CB8AC3E}">
        <p14:creationId xmlns:p14="http://schemas.microsoft.com/office/powerpoint/2010/main" val="200021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3. Подсистема «Актуальный реестр»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dirty="0" smtClean="0"/>
              <a:t>Регистры сведений:</a:t>
            </a:r>
          </a:p>
          <a:p>
            <a:pPr lvl="1"/>
            <a:r>
              <a:rPr lang="ru-RU" dirty="0" err="1" smtClean="0"/>
              <a:t>ИерархияОбъектовАктуальногоРеестра</a:t>
            </a:r>
            <a:endParaRPr lang="ru-RU" dirty="0" smtClean="0"/>
          </a:p>
          <a:p>
            <a:pPr lvl="1"/>
            <a:r>
              <a:rPr lang="ru-RU" dirty="0" err="1" smtClean="0"/>
              <a:t>ЗначенияАтрибутовОбъектовАктуальногоРеестра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765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Актуальный реестр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36712"/>
            <a:ext cx="8568951" cy="5925721"/>
          </a:xfrm>
        </p:spPr>
      </p:pic>
    </p:spTree>
    <p:extLst>
      <p:ext uri="{BB962C8B-B14F-4D97-AF65-F5344CB8AC3E}">
        <p14:creationId xmlns:p14="http://schemas.microsoft.com/office/powerpoint/2010/main" val="128869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356</Words>
  <Application>Microsoft Office PowerPoint</Application>
  <PresentationFormat>Экран (4:3)</PresentationFormat>
  <Paragraphs>91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Набросок реализации проекта 1С Допуск для ОАО «АТС»</vt:lpstr>
      <vt:lpstr>Структура документа</vt:lpstr>
      <vt:lpstr>Перечень подсистем</vt:lpstr>
      <vt:lpstr>1. Подсистема «НСИ»</vt:lpstr>
      <vt:lpstr>Справочники НСИ</vt:lpstr>
      <vt:lpstr>2. Подсистема «Версионирование»</vt:lpstr>
      <vt:lpstr>Версионирование</vt:lpstr>
      <vt:lpstr>3. Подсистема «Актуальный реестр»</vt:lpstr>
      <vt:lpstr>Актуальный реестр</vt:lpstr>
      <vt:lpstr>4. Подсистема «Реестр в области регистрации»</vt:lpstr>
      <vt:lpstr>Реестр в области регистрации</vt:lpstr>
      <vt:lpstr>Подходы к реализации некоторых групп требований</vt:lpstr>
      <vt:lpstr>1. Историчность актуального реестра</vt:lpstr>
      <vt:lpstr>2. Версионирование</vt:lpstr>
      <vt:lpstr>3. Построение дерева реестра</vt:lpstr>
      <vt:lpstr>4. История изменений «Последняя версия» и «По операциям»</vt:lpstr>
      <vt:lpstr>5. Проверка и контроль данных</vt:lpstr>
      <vt:lpstr>6. Обмен данными между ИС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Набросок проекта 1С допуск для АТС</dc:title>
  <dc:creator>Petr</dc:creator>
  <cp:lastModifiedBy>Petr</cp:lastModifiedBy>
  <cp:revision>70</cp:revision>
  <dcterms:created xsi:type="dcterms:W3CDTF">2014-05-19T17:58:14Z</dcterms:created>
  <dcterms:modified xsi:type="dcterms:W3CDTF">2014-05-19T20:47:33Z</dcterms:modified>
</cp:coreProperties>
</file>